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1" r:id="rId3"/>
    <p:sldId id="282" r:id="rId4"/>
    <p:sldId id="275" r:id="rId5"/>
    <p:sldId id="280" r:id="rId6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myk, Anthony" initials="AC" lastIdx="1" clrIdx="0">
    <p:extLst>
      <p:ext uri="{19B8F6BF-5375-455C-9EA6-DF929625EA0E}">
        <p15:presenceInfo xmlns:p15="http://schemas.microsoft.com/office/powerpoint/2012/main" userId="Chomyk, Anthon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28539-5DE1-449D-9C15-839255C15057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45000"/>
            <a:ext cx="5607050" cy="3636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F420F-315F-4F17-9572-AA91323C0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2D6-2A54-4644-8C49-E334DBE075B7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FE91D-B221-4C91-A2BD-980710A30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7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2D6-2A54-4644-8C49-E334DBE075B7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FE91D-B221-4C91-A2BD-980710A30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72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2D6-2A54-4644-8C49-E334DBE075B7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FE91D-B221-4C91-A2BD-980710A30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2D6-2A54-4644-8C49-E334DBE075B7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FE91D-B221-4C91-A2BD-980710A30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5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2D6-2A54-4644-8C49-E334DBE075B7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FE91D-B221-4C91-A2BD-980710A30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92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2D6-2A54-4644-8C49-E334DBE075B7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FE91D-B221-4C91-A2BD-980710A30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49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2D6-2A54-4644-8C49-E334DBE075B7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FE91D-B221-4C91-A2BD-980710A30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0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2D6-2A54-4644-8C49-E334DBE075B7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FE91D-B221-4C91-A2BD-980710A30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22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2D6-2A54-4644-8C49-E334DBE075B7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FE91D-B221-4C91-A2BD-980710A30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98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2D6-2A54-4644-8C49-E334DBE075B7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FE91D-B221-4C91-A2BD-980710A30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77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F72D6-2A54-4644-8C49-E334DBE075B7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FE91D-B221-4C91-A2BD-980710A30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2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F72D6-2A54-4644-8C49-E334DBE075B7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FE91D-B221-4C91-A2BD-980710A30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5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"/><Relationship Id="rId3" Type="http://schemas.openxmlformats.org/officeDocument/2006/relationships/image" Target="../media/image20.png"/><Relationship Id="rId7" Type="http://schemas.openxmlformats.org/officeDocument/2006/relationships/image" Target="../media/image23.t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microsoft.com/office/2007/relationships/hdphoto" Target="../media/hdphoto4.wdp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45077" y="4151827"/>
            <a:ext cx="360317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1</a:t>
            </a:r>
            <a:r>
              <a:rPr lang="en-US" sz="11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White matter lesions (WML A and B) and Gray matter lesions (GML C and D) were characterized for myelin using antibody against proteolipid protein (PLP) A and C. Microglia/immune cells were characterized using MHC Class II (CII) B and D.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56800" y="3422476"/>
            <a:ext cx="43313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US" sz="1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-162524" y="534009"/>
            <a:ext cx="4310772" cy="3657600"/>
            <a:chOff x="187264" y="644420"/>
            <a:chExt cx="3884145" cy="3295615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187264" y="644420"/>
              <a:ext cx="3884145" cy="3268317"/>
              <a:chOff x="213638" y="560860"/>
              <a:chExt cx="4665249" cy="392558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213638" y="1039453"/>
                <a:ext cx="4665249" cy="3429039"/>
                <a:chOff x="327635" y="2155358"/>
                <a:chExt cx="4665249" cy="3429039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327635" y="3478965"/>
                  <a:ext cx="800098" cy="283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GM Line</a:t>
                  </a:r>
                  <a:endParaRPr lang="en-US" sz="11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6" name="Group 15"/>
                <p:cNvGrpSpPr/>
                <p:nvPr/>
              </p:nvGrpSpPr>
              <p:grpSpPr>
                <a:xfrm>
                  <a:off x="327636" y="2155358"/>
                  <a:ext cx="4665248" cy="3429039"/>
                  <a:chOff x="898409" y="592513"/>
                  <a:chExt cx="4665248" cy="3429039"/>
                </a:xfrm>
              </p:grpSpPr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898409" y="592513"/>
                    <a:ext cx="826122" cy="2831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</a:t>
                    </a:r>
                    <a:r>
                      <a: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 Line</a:t>
                    </a:r>
                    <a:endParaRPr lang="en-US" sz="11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948719" y="2937222"/>
                    <a:ext cx="725501" cy="4663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Type 1 </a:t>
                    </a:r>
                  </a:p>
                  <a:p>
                    <a:pPr algn="ctr"/>
                    <a:r>
                      <a:rPr lang="en-US" sz="11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Line</a:t>
                    </a:r>
                    <a:endParaRPr lang="en-US" sz="11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21" name="Picture 20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664196" y="2741392"/>
                    <a:ext cx="1921394" cy="1280160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sharpenSoften amount="25000"/>
                            </a14:imgEffect>
                            <a14:imgEffect>
                              <a14:saturation sat="66000"/>
                            </a14:imgEffect>
                            <a14:imgEffect>
                              <a14:brightnessContrast contrast="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43417" y="2741392"/>
                    <a:ext cx="1920240" cy="128016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72644" y="2757345"/>
                  <a:ext cx="1920240" cy="1493520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3423" y="2757345"/>
                  <a:ext cx="1920240" cy="1487421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425" y="560860"/>
                <a:ext cx="1920240" cy="128016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58647" y="560860"/>
                <a:ext cx="1920240" cy="1280160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1625575" y="4209441"/>
                <a:ext cx="458780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200" b="1" cap="none" spc="0" dirty="0" smtClean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WM</a:t>
                </a:r>
                <a:endParaRPr lang="en-US" sz="12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15819" y="3477867"/>
                <a:ext cx="433132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2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sz="1200" b="1" cap="none" spc="0" dirty="0" smtClean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endParaRPr lang="en-US" sz="12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3003949" y="3663036"/>
              <a:ext cx="45878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WM</a:t>
              </a:r>
              <a:endParaRPr lang="en-US" sz="1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16957" y="3053968"/>
              <a:ext cx="433132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lang="en-US" sz="12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endParaRPr lang="en-US" sz="1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50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936" y="4457537"/>
            <a:ext cx="74463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Figure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A.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Frozen tissue was characterized with proteolipid protein (PLP) and MHC Class II (CII).  Cells (≥4000 per sample) were collected via IR LCM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and collected cells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(D)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were placed in lysis buffer for RNA extraction. RNA integrity number (RIN)  was determined using Agilent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Bioanalyzer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 Only samples with RIN ≥5 were used for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RNAseq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Enrichment plots from comparisons of NAWM vs WM line (upper) and NAWM vs GM line (down). </a:t>
            </a:r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Microglia-specific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genes are enriched in both WM line and GM line by comparison with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NAWM bulk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RNAseq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Oligodendrocytes-specific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genes are enriched in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NAWM, but not in WM or GM line samples. </a:t>
            </a:r>
            <a:endParaRPr lang="en-US" sz="11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57936" y="68254"/>
            <a:ext cx="7446387" cy="4206240"/>
            <a:chOff x="157936" y="68254"/>
            <a:chExt cx="7446387" cy="4206240"/>
          </a:xfrm>
        </p:grpSpPr>
        <p:grpSp>
          <p:nvGrpSpPr>
            <p:cNvPr id="12" name="Group 11"/>
            <p:cNvGrpSpPr/>
            <p:nvPr/>
          </p:nvGrpSpPr>
          <p:grpSpPr>
            <a:xfrm>
              <a:off x="157936" y="2645041"/>
              <a:ext cx="3046258" cy="1539935"/>
              <a:chOff x="160542" y="3153996"/>
              <a:chExt cx="3046258" cy="153993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l="1125" t="4461" b="4384"/>
              <a:stretch/>
            </p:blipFill>
            <p:spPr>
              <a:xfrm>
                <a:off x="395668" y="3365787"/>
                <a:ext cx="2811132" cy="1328144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60542" y="3153996"/>
                <a:ext cx="2728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E</a:t>
                </a:r>
                <a:endParaRPr lang="en-US" sz="1400" b="1" dirty="0"/>
              </a:p>
            </p:txBody>
          </p:sp>
        </p:grp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3194389" y="68254"/>
              <a:ext cx="4409934" cy="4206240"/>
              <a:chOff x="3327906" y="440785"/>
              <a:chExt cx="4601326" cy="438879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3594326" y="568590"/>
                <a:ext cx="4334906" cy="4260987"/>
                <a:chOff x="3441926" y="513447"/>
                <a:chExt cx="4334906" cy="4260987"/>
              </a:xfrm>
            </p:grpSpPr>
            <p:grpSp>
              <p:nvGrpSpPr>
                <p:cNvPr id="36" name="Group 35"/>
                <p:cNvGrpSpPr>
                  <a:grpSpLocks noChangeAspect="1"/>
                </p:cNvGrpSpPr>
                <p:nvPr/>
              </p:nvGrpSpPr>
              <p:grpSpPr>
                <a:xfrm>
                  <a:off x="3441926" y="513447"/>
                  <a:ext cx="2143365" cy="2103120"/>
                  <a:chOff x="950093" y="1458438"/>
                  <a:chExt cx="4877769" cy="4786181"/>
                </a:xfrm>
              </p:grpSpPr>
              <p:pic>
                <p:nvPicPr>
                  <p:cNvPr id="37" name="Picture 36" descr="Chart&#10;&#10;Description automatically generated">
                    <a:extLst>
                      <a:ext uri="{FF2B5EF4-FFF2-40B4-BE49-F238E27FC236}">
                        <a16:creationId xmlns:a16="http://schemas.microsoft.com/office/drawing/2014/main" xmlns="" id="{4AA5AF4C-BF64-1C44-BA67-FBD90728B3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50093" y="1458438"/>
                    <a:ext cx="4786181" cy="4786181"/>
                  </a:xfrm>
                  <a:prstGeom prst="rect">
                    <a:avLst/>
                  </a:prstGeom>
                </p:spPr>
              </p:pic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xmlns="" id="{280D0075-C215-7D48-A1C1-57AD018BA160}"/>
                      </a:ext>
                    </a:extLst>
                  </p:cNvPr>
                  <p:cNvSpPr txBox="1"/>
                  <p:nvPr/>
                </p:nvSpPr>
                <p:spPr>
                  <a:xfrm>
                    <a:off x="1500447" y="2929819"/>
                    <a:ext cx="2072817" cy="7704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P-value &lt; 0.001</a:t>
                    </a:r>
                  </a:p>
                  <a:p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NES = -2.02</a:t>
                    </a: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xmlns="" id="{515A23FB-DFDE-F24D-BC8D-B6AE2D66A0CC}"/>
                      </a:ext>
                    </a:extLst>
                  </p:cNvPr>
                  <p:cNvSpPr txBox="1"/>
                  <p:nvPr/>
                </p:nvSpPr>
                <p:spPr>
                  <a:xfrm>
                    <a:off x="1626781" y="4508206"/>
                    <a:ext cx="1157159" cy="4902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NAWM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xmlns="" id="{01A58377-AFD9-5F4A-94D0-8A95F2755F8F}"/>
                      </a:ext>
                    </a:extLst>
                  </p:cNvPr>
                  <p:cNvSpPr txBox="1"/>
                  <p:nvPr/>
                </p:nvSpPr>
                <p:spPr>
                  <a:xfrm>
                    <a:off x="4564910" y="4508206"/>
                    <a:ext cx="1262952" cy="4902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WM line</a:t>
                    </a:r>
                  </a:p>
                </p:txBody>
              </p:sp>
            </p:grpSp>
            <p:grpSp>
              <p:nvGrpSpPr>
                <p:cNvPr id="41" name="Group 40"/>
                <p:cNvGrpSpPr>
                  <a:grpSpLocks noChangeAspect="1"/>
                </p:cNvGrpSpPr>
                <p:nvPr/>
              </p:nvGrpSpPr>
              <p:grpSpPr>
                <a:xfrm>
                  <a:off x="5609343" y="513447"/>
                  <a:ext cx="2167489" cy="2103120"/>
                  <a:chOff x="6606748" y="1458438"/>
                  <a:chExt cx="4932669" cy="4786181"/>
                </a:xfrm>
              </p:grpSpPr>
              <p:pic>
                <p:nvPicPr>
                  <p:cNvPr id="42" name="Picture 41" descr="Chart&#10;&#10;Description automatically generated">
                    <a:extLst>
                      <a:ext uri="{FF2B5EF4-FFF2-40B4-BE49-F238E27FC236}">
                        <a16:creationId xmlns:a16="http://schemas.microsoft.com/office/drawing/2014/main" xmlns="" id="{BCC5ABD4-C78D-024D-9011-98D6E72C3B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606748" y="1458438"/>
                    <a:ext cx="4786181" cy="4786181"/>
                  </a:xfrm>
                  <a:prstGeom prst="rect">
                    <a:avLst/>
                  </a:prstGeom>
                </p:spPr>
              </p:pic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xmlns="" id="{B35C565E-C1BB-9F41-A0E4-D3D2E1202A03}"/>
                      </a:ext>
                    </a:extLst>
                  </p:cNvPr>
                  <p:cNvSpPr txBox="1"/>
                  <p:nvPr/>
                </p:nvSpPr>
                <p:spPr>
                  <a:xfrm>
                    <a:off x="9466600" y="1781504"/>
                    <a:ext cx="2072817" cy="7704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P-value = 0.030</a:t>
                    </a:r>
                  </a:p>
                  <a:p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NES = 1.50</a:t>
                    </a: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xmlns="" id="{9ACC1C74-D3B7-994B-82EF-23BB54735AD3}"/>
                      </a:ext>
                    </a:extLst>
                  </p:cNvPr>
                  <p:cNvSpPr txBox="1"/>
                  <p:nvPr/>
                </p:nvSpPr>
                <p:spPr>
                  <a:xfrm>
                    <a:off x="7307860" y="4487244"/>
                    <a:ext cx="1157159" cy="4902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NAWM</a:t>
                    </a: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xmlns="" id="{D93A8936-9ABF-0D4A-B326-736C797859FA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5990" y="4487244"/>
                    <a:ext cx="1262952" cy="4902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WM line</a:t>
                    </a:r>
                  </a:p>
                </p:txBody>
              </p:sp>
            </p:grpSp>
            <p:grpSp>
              <p:nvGrpSpPr>
                <p:cNvPr id="47" name="Group 46"/>
                <p:cNvGrpSpPr>
                  <a:grpSpLocks noChangeAspect="1"/>
                </p:cNvGrpSpPr>
                <p:nvPr/>
              </p:nvGrpSpPr>
              <p:grpSpPr>
                <a:xfrm>
                  <a:off x="3441926" y="2671314"/>
                  <a:ext cx="2103120" cy="2103120"/>
                  <a:chOff x="1650983" y="1520223"/>
                  <a:chExt cx="4400721" cy="4400721"/>
                </a:xfrm>
              </p:grpSpPr>
              <p:pic>
                <p:nvPicPr>
                  <p:cNvPr id="48" name="Picture 47" descr="Chart&#10;&#10;Description automatically generated">
                    <a:extLst>
                      <a:ext uri="{FF2B5EF4-FFF2-40B4-BE49-F238E27FC236}">
                        <a16:creationId xmlns:a16="http://schemas.microsoft.com/office/drawing/2014/main" xmlns="" id="{D0E25B35-053F-924F-8467-CBF23ACC90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650983" y="1520223"/>
                    <a:ext cx="4400721" cy="4400721"/>
                  </a:xfrm>
                  <a:prstGeom prst="rect">
                    <a:avLst/>
                  </a:prstGeom>
                </p:spPr>
              </p:pic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xmlns="" id="{21DA42C0-B7FA-8A42-819D-DF0D9799F8AE}"/>
                      </a:ext>
                    </a:extLst>
                  </p:cNvPr>
                  <p:cNvSpPr txBox="1"/>
                  <p:nvPr/>
                </p:nvSpPr>
                <p:spPr>
                  <a:xfrm>
                    <a:off x="2237888" y="2857650"/>
                    <a:ext cx="91082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P-value &lt; 0.001</a:t>
                    </a:r>
                  </a:p>
                  <a:p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NES = -1.64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xmlns="" id="{16F27CA3-2E6B-8647-B4ED-8D245962922E}"/>
                      </a:ext>
                    </a:extLst>
                  </p:cNvPr>
                  <p:cNvSpPr txBox="1"/>
                  <p:nvPr/>
                </p:nvSpPr>
                <p:spPr>
                  <a:xfrm>
                    <a:off x="2237888" y="4343130"/>
                    <a:ext cx="508473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NAWM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xmlns="" id="{155DA1DD-00F1-7944-9F27-1EB83B40D919}"/>
                      </a:ext>
                    </a:extLst>
                  </p:cNvPr>
                  <p:cNvSpPr txBox="1"/>
                  <p:nvPr/>
                </p:nvSpPr>
                <p:spPr>
                  <a:xfrm>
                    <a:off x="5068743" y="4343130"/>
                    <a:ext cx="5389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GM line</a:t>
                    </a:r>
                  </a:p>
                </p:txBody>
              </p:sp>
            </p:grpSp>
            <p:grpSp>
              <p:nvGrpSpPr>
                <p:cNvPr id="52" name="Group 51"/>
                <p:cNvGrpSpPr>
                  <a:grpSpLocks noChangeAspect="1"/>
                </p:cNvGrpSpPr>
                <p:nvPr/>
              </p:nvGrpSpPr>
              <p:grpSpPr>
                <a:xfrm>
                  <a:off x="5609343" y="2669307"/>
                  <a:ext cx="2103120" cy="2103120"/>
                  <a:chOff x="6769785" y="1520222"/>
                  <a:chExt cx="4400721" cy="4400721"/>
                </a:xfrm>
              </p:grpSpPr>
              <p:pic>
                <p:nvPicPr>
                  <p:cNvPr id="53" name="Picture 52" descr="A picture containing chart&#10;&#10;Description automatically generated">
                    <a:extLst>
                      <a:ext uri="{FF2B5EF4-FFF2-40B4-BE49-F238E27FC236}">
                        <a16:creationId xmlns:a16="http://schemas.microsoft.com/office/drawing/2014/main" xmlns="" id="{6F6EA94E-67E3-5B4F-BE63-064456FF1B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769785" y="1520222"/>
                    <a:ext cx="4400721" cy="4400721"/>
                  </a:xfrm>
                  <a:prstGeom prst="rect">
                    <a:avLst/>
                  </a:prstGeom>
                </p:spPr>
              </p:pic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xmlns="" id="{42C5D74F-EDA0-9748-8099-6712055FC106}"/>
                      </a:ext>
                    </a:extLst>
                  </p:cNvPr>
                  <p:cNvSpPr txBox="1"/>
                  <p:nvPr/>
                </p:nvSpPr>
                <p:spPr>
                  <a:xfrm>
                    <a:off x="9385997" y="1770992"/>
                    <a:ext cx="91082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P-value = 0.048</a:t>
                    </a:r>
                  </a:p>
                  <a:p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NES = 1.32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xmlns="" id="{B808FEF4-D3BE-D244-8791-11F9D3C4C2F3}"/>
                      </a:ext>
                    </a:extLst>
                  </p:cNvPr>
                  <p:cNvSpPr txBox="1"/>
                  <p:nvPr/>
                </p:nvSpPr>
                <p:spPr>
                  <a:xfrm>
                    <a:off x="7308725" y="4343130"/>
                    <a:ext cx="508473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NAWM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xmlns="" id="{E74DBBEB-5EC8-E94B-8982-104C657D4F7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9580" y="4343130"/>
                    <a:ext cx="5389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GM line</a:t>
                    </a:r>
                  </a:p>
                </p:txBody>
              </p:sp>
            </p:grpSp>
          </p:grpSp>
          <p:sp>
            <p:nvSpPr>
              <p:cNvPr id="59" name="TextBox 58"/>
              <p:cNvSpPr txBox="1"/>
              <p:nvPr/>
            </p:nvSpPr>
            <p:spPr>
              <a:xfrm>
                <a:off x="3327906" y="440785"/>
                <a:ext cx="2664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F</a:t>
                </a:r>
              </a:p>
            </p:txBody>
          </p:sp>
        </p:grpSp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348643" y="212663"/>
              <a:ext cx="2897432" cy="2377440"/>
              <a:chOff x="98184" y="260608"/>
              <a:chExt cx="3123224" cy="2562709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98184" y="260608"/>
                <a:ext cx="3123224" cy="2562709"/>
                <a:chOff x="98184" y="254290"/>
                <a:chExt cx="3123224" cy="2562709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48519"/>
                <a:stretch/>
              </p:blipFill>
              <p:spPr>
                <a:xfrm>
                  <a:off x="98184" y="1502229"/>
                  <a:ext cx="3051837" cy="1314770"/>
                </a:xfrm>
                <a:prstGeom prst="rect">
                  <a:avLst/>
                </a:prstGeom>
              </p:spPr>
            </p:pic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74426" t="20190" b="54969"/>
                <a:stretch/>
              </p:blipFill>
              <p:spPr>
                <a:xfrm>
                  <a:off x="1718027" y="254290"/>
                  <a:ext cx="1503381" cy="118872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27193" t="22051" r="50534" b="54375"/>
                <a:stretch/>
              </p:blipFill>
              <p:spPr>
                <a:xfrm>
                  <a:off x="166503" y="270071"/>
                  <a:ext cx="1498878" cy="1188720"/>
                </a:xfrm>
                <a:prstGeom prst="rect">
                  <a:avLst/>
                </a:prstGeom>
              </p:spPr>
            </p:pic>
          </p:grpSp>
          <p:sp>
            <p:nvSpPr>
              <p:cNvPr id="6" name="Rectangle 5"/>
              <p:cNvSpPr/>
              <p:nvPr/>
            </p:nvSpPr>
            <p:spPr>
              <a:xfrm>
                <a:off x="113857" y="1211409"/>
                <a:ext cx="288861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b="0" cap="none" spc="0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endParaRPr lang="en-US" sz="1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665381" y="1211409"/>
                <a:ext cx="282450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</a:t>
                </a:r>
                <a:endParaRPr lang="en-US" sz="1400" b="0" cap="none" spc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741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F7770EC-5EDA-E84B-910A-416608596D17}"/>
              </a:ext>
            </a:extLst>
          </p:cNvPr>
          <p:cNvSpPr txBox="1"/>
          <p:nvPr/>
        </p:nvSpPr>
        <p:spPr>
          <a:xfrm>
            <a:off x="0" y="5715370"/>
            <a:ext cx="706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 1. (A) </a:t>
            </a:r>
            <a:r>
              <a:rPr lang="en-US" sz="1200" dirty="0" smtClean="0"/>
              <a:t>176 and 111 genes </a:t>
            </a:r>
            <a:r>
              <a:rPr lang="en-US" sz="1200" dirty="0"/>
              <a:t>significantly enriched in </a:t>
            </a:r>
            <a:r>
              <a:rPr lang="en-US" sz="1200" dirty="0" smtClean="0"/>
              <a:t>WM </a:t>
            </a:r>
            <a:r>
              <a:rPr lang="en-US" sz="1200" dirty="0"/>
              <a:t>line and </a:t>
            </a:r>
            <a:r>
              <a:rPr lang="en-US" sz="1200" dirty="0" smtClean="0"/>
              <a:t>GM </a:t>
            </a:r>
            <a:r>
              <a:rPr lang="en-US" sz="1200" dirty="0"/>
              <a:t>line respectively with </a:t>
            </a:r>
            <a:r>
              <a:rPr lang="en-US" sz="1200" dirty="0" err="1"/>
              <a:t>pval</a:t>
            </a:r>
            <a:r>
              <a:rPr lang="en-US" sz="1200" dirty="0"/>
              <a:t> &lt; 0.01 and |log2FC| &gt;1.5 </a:t>
            </a:r>
            <a:r>
              <a:rPr lang="en-US" sz="1200" dirty="0" smtClean="0"/>
              <a:t>Enriched </a:t>
            </a:r>
            <a:r>
              <a:rPr lang="en-US" sz="1200" dirty="0"/>
              <a:t>Gene Ontology Biological Processes Terms </a:t>
            </a:r>
            <a:r>
              <a:rPr lang="en-US" sz="1200" dirty="0" smtClean="0"/>
              <a:t>(B) </a:t>
            </a:r>
            <a:r>
              <a:rPr lang="en-US" sz="1200" dirty="0"/>
              <a:t>and KEGG pathways </a:t>
            </a:r>
            <a:r>
              <a:rPr lang="en-US" sz="1200" dirty="0" smtClean="0"/>
              <a:t>(C) </a:t>
            </a:r>
            <a:r>
              <a:rPr lang="en-US" sz="1200" dirty="0"/>
              <a:t>for each group.  </a:t>
            </a:r>
          </a:p>
          <a:p>
            <a:endParaRPr lang="en-US" sz="1200" dirty="0"/>
          </a:p>
        </p:txBody>
      </p:sp>
      <p:grpSp>
        <p:nvGrpSpPr>
          <p:cNvPr id="3" name="Group 2"/>
          <p:cNvGrpSpPr/>
          <p:nvPr/>
        </p:nvGrpSpPr>
        <p:grpSpPr>
          <a:xfrm>
            <a:off x="3090486" y="2879936"/>
            <a:ext cx="4129637" cy="2489545"/>
            <a:chOff x="3385268" y="2888243"/>
            <a:chExt cx="4129637" cy="24895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C7A20064-010C-E844-B14B-AD0517E161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78"/>
            <a:stretch/>
          </p:blipFill>
          <p:spPr>
            <a:xfrm>
              <a:off x="3385268" y="2888243"/>
              <a:ext cx="3970785" cy="248954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1831" y="4426807"/>
              <a:ext cx="573074" cy="262151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429531" y="443103"/>
            <a:ext cx="4915551" cy="2315510"/>
            <a:chOff x="2565461" y="443103"/>
            <a:chExt cx="4915551" cy="231551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9E1FFD4D-79DD-B34F-8F47-B3DC327ECDC8}"/>
                </a:ext>
              </a:extLst>
            </p:cNvPr>
            <p:cNvGrpSpPr/>
            <p:nvPr/>
          </p:nvGrpSpPr>
          <p:grpSpPr>
            <a:xfrm>
              <a:off x="2565461" y="443103"/>
              <a:ext cx="4814655" cy="2315510"/>
              <a:chOff x="3347986" y="946394"/>
              <a:chExt cx="4814655" cy="231551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xmlns="" id="{E7E08E21-B9CD-B544-8D74-7BB1BBB074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3433"/>
              <a:stretch/>
            </p:blipFill>
            <p:spPr>
              <a:xfrm>
                <a:off x="5652794" y="946395"/>
                <a:ext cx="2509847" cy="231550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xmlns="" id="{EDD2B62C-054F-EC42-BDA6-9BEA23A9DE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419" r="55264"/>
              <a:stretch/>
            </p:blipFill>
            <p:spPr>
              <a:xfrm>
                <a:off x="3347986" y="946394"/>
                <a:ext cx="2280745" cy="2315509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908256" y="1927142"/>
              <a:ext cx="572756" cy="262992"/>
              <a:chOff x="6925882" y="1924546"/>
              <a:chExt cx="572756" cy="262992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5"/>
              <a:srcRect l="90541" t="64982" r="-2494" b="29556"/>
              <a:stretch/>
            </p:blipFill>
            <p:spPr>
              <a:xfrm>
                <a:off x="6925882" y="2061018"/>
                <a:ext cx="572756" cy="12652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5"/>
              <a:srcRect l="90541" t="68636" r="-2494" b="25702"/>
              <a:stretch/>
            </p:blipFill>
            <p:spPr>
              <a:xfrm>
                <a:off x="6925882" y="1924546"/>
                <a:ext cx="572756" cy="131154"/>
              </a:xfrm>
              <a:prstGeom prst="rect">
                <a:avLst/>
              </a:prstGeom>
            </p:spPr>
          </p:pic>
        </p:grpSp>
      </p:grpSp>
      <p:grpSp>
        <p:nvGrpSpPr>
          <p:cNvPr id="13" name="Group 12"/>
          <p:cNvGrpSpPr/>
          <p:nvPr/>
        </p:nvGrpSpPr>
        <p:grpSpPr>
          <a:xfrm>
            <a:off x="275524" y="155570"/>
            <a:ext cx="2372702" cy="5559800"/>
            <a:chOff x="1197594" y="658864"/>
            <a:chExt cx="2372702" cy="55598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F495CE87-DF0D-6E47-B3F0-60C9AADE5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5304" b="4750"/>
            <a:stretch/>
          </p:blipFill>
          <p:spPr>
            <a:xfrm rot="10800000">
              <a:off x="1197785" y="975666"/>
              <a:ext cx="2068073" cy="524299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75E04FB2-3796-A044-825D-45C56F0E82F0}"/>
                </a:ext>
              </a:extLst>
            </p:cNvPr>
            <p:cNvSpPr txBox="1"/>
            <p:nvPr/>
          </p:nvSpPr>
          <p:spPr>
            <a:xfrm>
              <a:off x="1197594" y="658865"/>
              <a:ext cx="819455" cy="268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WM Line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DDA3A477-5B16-FF47-9512-A74CA489D7E8}"/>
                </a:ext>
              </a:extLst>
            </p:cNvPr>
            <p:cNvSpPr txBox="1"/>
            <p:nvPr/>
          </p:nvSpPr>
          <p:spPr>
            <a:xfrm>
              <a:off x="2017049" y="658864"/>
              <a:ext cx="793807" cy="268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GM Line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38DFAED9-1FF5-9C4D-BF6E-A492A94C5788}"/>
                </a:ext>
              </a:extLst>
            </p:cNvPr>
            <p:cNvSpPr/>
            <p:nvPr/>
          </p:nvSpPr>
          <p:spPr>
            <a:xfrm rot="10800000">
              <a:off x="2017049" y="896600"/>
              <a:ext cx="786384" cy="4979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ADA978C3-3C81-2644-82EA-3F7F2DD73E76}"/>
                </a:ext>
              </a:extLst>
            </p:cNvPr>
            <p:cNvSpPr/>
            <p:nvPr/>
          </p:nvSpPr>
          <p:spPr>
            <a:xfrm rot="10800000">
              <a:off x="1230665" y="896601"/>
              <a:ext cx="786384" cy="4979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xmlns="" id="{F5B87180-4A0C-E440-BC7E-8C597885D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9608" b="65208"/>
            <a:stretch/>
          </p:blipFill>
          <p:spPr>
            <a:xfrm>
              <a:off x="3335881" y="750401"/>
              <a:ext cx="234415" cy="1200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884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221772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558" y="3268663"/>
            <a:ext cx="1125776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Figure 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A. </a:t>
            </a:r>
            <a:r>
              <a:rPr lang="en-US" sz="10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shows expression profile of significantly altered GO lists in WM line and GM line.  </a:t>
            </a:r>
            <a:r>
              <a:rPr lang="en-US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B.  </a:t>
            </a:r>
            <a:r>
              <a:rPr lang="en-US" sz="10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Immunoflourescent</a:t>
            </a:r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labeling of targets confirms </a:t>
            </a:r>
            <a:r>
              <a:rPr lang="en-US" sz="10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RNAseq</a:t>
            </a:r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data showing increased expression of HAMP and other targets in the iron homeostasis GO list and CSF3R in WM line microglia compared to GM line microglia. </a:t>
            </a:r>
            <a:r>
              <a:rPr lang="en-US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Staining for total iron in WM line shows microglia positive for iron (arrows) and GM line shows few to no iron positive microglia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489567" y="231946"/>
            <a:ext cx="3811986" cy="2845915"/>
            <a:chOff x="-19618" y="3205210"/>
            <a:chExt cx="3811986" cy="2845915"/>
          </a:xfrm>
        </p:grpSpPr>
        <p:pic>
          <p:nvPicPr>
            <p:cNvPr id="105" name="Picture 104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63" y="3493182"/>
              <a:ext cx="1554480" cy="1243584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4102" y="3493182"/>
              <a:ext cx="1554480" cy="1243584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110990" y="3335173"/>
              <a:ext cx="3681378" cy="2715952"/>
              <a:chOff x="4471132" y="168674"/>
              <a:chExt cx="4620163" cy="3162504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 flipH="1" flipV="1">
                <a:off x="5039623" y="1847067"/>
                <a:ext cx="4004951" cy="1278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Group 11"/>
              <p:cNvGrpSpPr/>
              <p:nvPr/>
            </p:nvGrpSpPr>
            <p:grpSpPr>
              <a:xfrm>
                <a:off x="4471132" y="168674"/>
                <a:ext cx="4620163" cy="3162504"/>
                <a:chOff x="4790773" y="157125"/>
                <a:chExt cx="4620163" cy="3162504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 rot="16200000">
                  <a:off x="4797770" y="843067"/>
                  <a:ext cx="829129" cy="3090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WM Line</a:t>
                  </a:r>
                  <a:endParaRPr lang="en-US" sz="1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4790303" y="2217523"/>
                  <a:ext cx="844061" cy="3090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GM Line </a:t>
                  </a:r>
                  <a:endParaRPr lang="en-US" sz="1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1" name="Group 10"/>
                <p:cNvGrpSpPr/>
                <p:nvPr/>
              </p:nvGrpSpPr>
              <p:grpSpPr>
                <a:xfrm>
                  <a:off x="4790773" y="157125"/>
                  <a:ext cx="4620163" cy="3162504"/>
                  <a:chOff x="4116088" y="239550"/>
                  <a:chExt cx="4620163" cy="3162504"/>
                </a:xfrm>
              </p:grpSpPr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xmlns="" id="{E7885D4E-3990-DD4F-B7C8-105C34DC2EBD}"/>
                      </a:ext>
                    </a:extLst>
                  </p:cNvPr>
                  <p:cNvSpPr/>
                  <p:nvPr/>
                </p:nvSpPr>
                <p:spPr>
                  <a:xfrm rot="5400000" flipV="1">
                    <a:off x="3945949" y="1138070"/>
                    <a:ext cx="1455346" cy="4571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.</a:t>
                    </a:r>
                    <a:endParaRPr lang="en-US" sz="1200" dirty="0"/>
                  </a:p>
                </p:txBody>
              </p:sp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4716943" y="1950665"/>
                    <a:ext cx="1949385" cy="1451389"/>
                    <a:chOff x="2023219" y="1622070"/>
                    <a:chExt cx="1463040" cy="1463040"/>
                  </a:xfrm>
                </p:grpSpPr>
                <p:pic>
                  <p:nvPicPr>
                    <p:cNvPr id="46" name="Picture 45"/>
                    <p:cNvPicPr>
                      <a:picLocks/>
                    </p:cNvPicPr>
                    <p:nvPr/>
                  </p:nvPicPr>
                  <p:blipFill rotWithShape="1">
                    <a:blip r:embed="rId5"/>
                    <a:srcRect l="55234" t="5861" b="36398"/>
                    <a:stretch/>
                  </p:blipFill>
                  <p:spPr>
                    <a:xfrm>
                      <a:off x="2023219" y="1622070"/>
                      <a:ext cx="1463040" cy="146304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6" name="Arc 55"/>
                    <p:cNvSpPr/>
                    <p:nvPr/>
                  </p:nvSpPr>
                  <p:spPr>
                    <a:xfrm rot="21041568">
                      <a:off x="2087170" y="2066458"/>
                      <a:ext cx="1390538" cy="229665"/>
                    </a:xfrm>
                    <a:prstGeom prst="arc">
                      <a:avLst>
                        <a:gd name="adj1" fmla="val 10747586"/>
                        <a:gd name="adj2" fmla="val 21585915"/>
                      </a:avLst>
                    </a:prstGeom>
                    <a:ln>
                      <a:solidFill>
                        <a:srgbClr val="0070C0">
                          <a:alpha val="50000"/>
                        </a:srgbClr>
                      </a:solidFill>
                      <a:prstDash val="sysDash"/>
                    </a:ln>
                  </p:spPr>
                  <p:style>
                    <a:lnRef idx="3">
                      <a:schemeClr val="accent1"/>
                    </a:lnRef>
                    <a:fillRef idx="0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  <p:grpSp>
                <p:nvGrpSpPr>
                  <p:cNvPr id="66" name="Group 65"/>
                  <p:cNvGrpSpPr/>
                  <p:nvPr/>
                </p:nvGrpSpPr>
                <p:grpSpPr>
                  <a:xfrm>
                    <a:off x="6740145" y="1949616"/>
                    <a:ext cx="1966256" cy="1451389"/>
                    <a:chOff x="2023219" y="3104693"/>
                    <a:chExt cx="1475702" cy="1463040"/>
                  </a:xfrm>
                </p:grpSpPr>
                <p:pic>
                  <p:nvPicPr>
                    <p:cNvPr id="45" name="Picture 44"/>
                    <p:cNvPicPr>
                      <a:picLocks/>
                    </p:cNvPicPr>
                    <p:nvPr/>
                  </p:nvPicPr>
                  <p:blipFill rotWithShape="1">
                    <a:blip r:embed="rId6"/>
                    <a:srcRect l="42790" r="26949" b="55042"/>
                    <a:stretch/>
                  </p:blipFill>
                  <p:spPr>
                    <a:xfrm>
                      <a:off x="2023219" y="3104693"/>
                      <a:ext cx="1463040" cy="146304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7" name="Arc 56"/>
                    <p:cNvSpPr/>
                    <p:nvPr/>
                  </p:nvSpPr>
                  <p:spPr>
                    <a:xfrm rot="21041568">
                      <a:off x="2108383" y="3397470"/>
                      <a:ext cx="1390538" cy="229665"/>
                    </a:xfrm>
                    <a:prstGeom prst="arc">
                      <a:avLst>
                        <a:gd name="adj1" fmla="val 10747586"/>
                        <a:gd name="adj2" fmla="val 21585915"/>
                      </a:avLst>
                    </a:prstGeom>
                    <a:ln>
                      <a:solidFill>
                        <a:srgbClr val="0070C0">
                          <a:alpha val="50000"/>
                        </a:srgbClr>
                      </a:solidFill>
                      <a:prstDash val="sysDash"/>
                    </a:ln>
                  </p:spPr>
                  <p:style>
                    <a:lnRef idx="3">
                      <a:schemeClr val="accent1"/>
                    </a:lnRef>
                    <a:fillRef idx="0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200"/>
                    </a:p>
                  </p:txBody>
                </p:sp>
              </p:grpSp>
              <p:sp>
                <p:nvSpPr>
                  <p:cNvPr id="60" name="Arc 59"/>
                  <p:cNvSpPr/>
                  <p:nvPr/>
                </p:nvSpPr>
                <p:spPr>
                  <a:xfrm rot="18903309">
                    <a:off x="5019696" y="746238"/>
                    <a:ext cx="1312413" cy="1121197"/>
                  </a:xfrm>
                  <a:prstGeom prst="arc">
                    <a:avLst>
                      <a:gd name="adj1" fmla="val 10351106"/>
                      <a:gd name="adj2" fmla="val 21411889"/>
                    </a:avLst>
                  </a:prstGeom>
                  <a:ln w="12700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6243783" y="3092124"/>
                    <a:ext cx="481218" cy="2867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CII </a:t>
                    </a:r>
                    <a:endPara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8108103" y="3104522"/>
                    <a:ext cx="535538" cy="2867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Iron</a:t>
                    </a:r>
                    <a:endPara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0" name="Straight Arrow Connector 9"/>
                  <p:cNvCxnSpPr/>
                  <p:nvPr/>
                </p:nvCxnSpPr>
                <p:spPr>
                  <a:xfrm>
                    <a:off x="6915279" y="732866"/>
                    <a:ext cx="81425" cy="12297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/>
                  <p:cNvCxnSpPr/>
                  <p:nvPr/>
                </p:nvCxnSpPr>
                <p:spPr>
                  <a:xfrm>
                    <a:off x="7609262" y="507443"/>
                    <a:ext cx="81425" cy="12297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>
                    <a:off x="6882619" y="2167163"/>
                    <a:ext cx="81425" cy="12297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>
                    <a:off x="8263924" y="1972845"/>
                    <a:ext cx="81425" cy="12297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Arrow Connector 54"/>
                  <p:cNvCxnSpPr/>
                  <p:nvPr/>
                </p:nvCxnSpPr>
                <p:spPr>
                  <a:xfrm>
                    <a:off x="4874434" y="728826"/>
                    <a:ext cx="81425" cy="12297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Arrow Connector 60"/>
                  <p:cNvCxnSpPr/>
                  <p:nvPr/>
                </p:nvCxnSpPr>
                <p:spPr>
                  <a:xfrm>
                    <a:off x="6308764" y="2066770"/>
                    <a:ext cx="81425" cy="12297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Arrow Connector 66"/>
                  <p:cNvCxnSpPr/>
                  <p:nvPr/>
                </p:nvCxnSpPr>
                <p:spPr>
                  <a:xfrm>
                    <a:off x="5723445" y="505946"/>
                    <a:ext cx="81425" cy="12297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5019823" y="2143689"/>
                    <a:ext cx="81425" cy="12297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xmlns="" id="{E7885D4E-3990-DD4F-B7C8-105C34DC2EBD}"/>
                      </a:ext>
                    </a:extLst>
                  </p:cNvPr>
                  <p:cNvSpPr/>
                  <p:nvPr/>
                </p:nvSpPr>
                <p:spPr>
                  <a:xfrm rot="5400000" flipV="1">
                    <a:off x="3947875" y="2620366"/>
                    <a:ext cx="1451389" cy="4572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.</a:t>
                    </a:r>
                    <a:endParaRPr lang="en-US" sz="1200" dirty="0"/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4116088" y="239550"/>
                    <a:ext cx="231839" cy="3046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sz="105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8200713" y="1646565"/>
                    <a:ext cx="535538" cy="2867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Iron</a:t>
                    </a:r>
                    <a:endPara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6243784" y="1651443"/>
                    <a:ext cx="481218" cy="2867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CII </a:t>
                    </a:r>
                    <a:endPara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103" name="TextBox 102"/>
            <p:cNvSpPr txBox="1"/>
            <p:nvPr/>
          </p:nvSpPr>
          <p:spPr>
            <a:xfrm>
              <a:off x="-19618" y="3205210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07" name="Arc 106"/>
            <p:cNvSpPr/>
            <p:nvPr/>
          </p:nvSpPr>
          <p:spPr>
            <a:xfrm rot="18903309">
              <a:off x="2476576" y="3822992"/>
              <a:ext cx="1045740" cy="962882"/>
            </a:xfrm>
            <a:prstGeom prst="arc">
              <a:avLst>
                <a:gd name="adj1" fmla="val 10351106"/>
                <a:gd name="adj2" fmla="val 21411889"/>
              </a:avLst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895146" y="215312"/>
            <a:ext cx="5545737" cy="3968592"/>
            <a:chOff x="4023383" y="3513328"/>
            <a:chExt cx="5545737" cy="3968592"/>
          </a:xfrm>
        </p:grpSpPr>
        <p:sp>
          <p:nvSpPr>
            <p:cNvPr id="110" name="TextBox 109"/>
            <p:cNvSpPr txBox="1"/>
            <p:nvPr/>
          </p:nvSpPr>
          <p:spPr>
            <a:xfrm>
              <a:off x="4023383" y="3513328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127424" y="3774096"/>
              <a:ext cx="5441696" cy="3707824"/>
              <a:chOff x="4433370" y="263572"/>
              <a:chExt cx="5441696" cy="3707824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433370" y="518006"/>
                <a:ext cx="3474866" cy="3453390"/>
                <a:chOff x="550066" y="343131"/>
                <a:chExt cx="3474866" cy="3766762"/>
              </a:xfrm>
            </p:grpSpPr>
            <p:grpSp>
              <p:nvGrpSpPr>
                <p:cNvPr id="82" name="Group 81"/>
                <p:cNvGrpSpPr/>
                <p:nvPr/>
              </p:nvGrpSpPr>
              <p:grpSpPr>
                <a:xfrm>
                  <a:off x="550066" y="343131"/>
                  <a:ext cx="246791" cy="2166168"/>
                  <a:chOff x="192158" y="-3660304"/>
                  <a:chExt cx="182734" cy="3262093"/>
                </a:xfrm>
              </p:grpSpPr>
              <p:sp>
                <p:nvSpPr>
                  <p:cNvPr id="89" name="TextBox 88"/>
                  <p:cNvSpPr txBox="1"/>
                  <p:nvPr/>
                </p:nvSpPr>
                <p:spPr>
                  <a:xfrm rot="16200000">
                    <a:off x="-330032" y="-3137694"/>
                    <a:ext cx="1227534" cy="18231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WM Line </a:t>
                    </a:r>
                    <a:endPara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0" name="TextBox 89"/>
                  <p:cNvSpPr txBox="1"/>
                  <p:nvPr/>
                </p:nvSpPr>
                <p:spPr>
                  <a:xfrm rot="16200000">
                    <a:off x="-283057" y="-1055739"/>
                    <a:ext cx="1132743" cy="18231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</a:t>
                    </a:r>
                    <a:r>
                      <a:rPr lang="en-US" sz="1000" b="1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 Line</a:t>
                    </a:r>
                    <a:endPara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3" name="TextBox 92"/>
                <p:cNvSpPr txBox="1"/>
                <p:nvPr/>
              </p:nvSpPr>
              <p:spPr>
                <a:xfrm>
                  <a:off x="3840201" y="3841329"/>
                  <a:ext cx="184731" cy="2685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1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4662371" y="263572"/>
                <a:ext cx="5212695" cy="2603240"/>
                <a:chOff x="4435681" y="301519"/>
                <a:chExt cx="5212695" cy="2603240"/>
              </a:xfrm>
            </p:grpSpPr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8521977" y="1776901"/>
                  <a:ext cx="1280160" cy="972638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521443" y="454746"/>
                  <a:ext cx="1280160" cy="973706"/>
                </a:xfrm>
                <a:prstGeom prst="rect">
                  <a:avLst/>
                </a:prstGeom>
              </p:spPr>
            </p:pic>
            <p:grpSp>
              <p:nvGrpSpPr>
                <p:cNvPr id="15" name="Group 14"/>
                <p:cNvGrpSpPr/>
                <p:nvPr/>
              </p:nvGrpSpPr>
              <p:grpSpPr>
                <a:xfrm>
                  <a:off x="4435681" y="301519"/>
                  <a:ext cx="4191373" cy="2603240"/>
                  <a:chOff x="6850267" y="365175"/>
                  <a:chExt cx="4191373" cy="2603240"/>
                </a:xfrm>
              </p:grpSpPr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xmlns="" id="{E7885D4E-3990-DD4F-B7C8-105C34DC2EBD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6235423" y="980019"/>
                    <a:ext cx="1280160" cy="50472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.</a:t>
                    </a:r>
                    <a:endParaRPr lang="en-US" sz="1200" dirty="0"/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xmlns="" id="{E7885D4E-3990-DD4F-B7C8-105C34DC2EBD}"/>
                      </a:ext>
                    </a:extLst>
                  </p:cNvPr>
                  <p:cNvSpPr/>
                  <p:nvPr/>
                </p:nvSpPr>
                <p:spPr>
                  <a:xfrm rot="5400000" flipV="1">
                    <a:off x="6237508" y="2301640"/>
                    <a:ext cx="1280160" cy="50472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/>
                      <a:t>.</a:t>
                    </a:r>
                    <a:endParaRPr lang="en-US" sz="1200" dirty="0"/>
                  </a:p>
                </p:txBody>
              </p:sp>
              <p:pic>
                <p:nvPicPr>
                  <p:cNvPr id="14" name="Picture 13"/>
                  <p:cNvPicPr>
                    <a:picLocks/>
                  </p:cNvPicPr>
                  <p:nvPr/>
                </p:nvPicPr>
                <p:blipFill rotWithShape="1">
                  <a:blip r:embed="rId9"/>
                  <a:srcRect r="2262"/>
                  <a:stretch/>
                </p:blipFill>
                <p:spPr>
                  <a:xfrm>
                    <a:off x="6933936" y="373878"/>
                    <a:ext cx="4105656" cy="128016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394" b="30968"/>
                  <a:stretch/>
                </p:blipFill>
                <p:spPr>
                  <a:xfrm>
                    <a:off x="6931887" y="1688255"/>
                    <a:ext cx="4109753" cy="1280160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1"/>
          <a:srcRect t="29380"/>
          <a:stretch/>
        </p:blipFill>
        <p:spPr>
          <a:xfrm rot="5400000">
            <a:off x="-927905" y="789315"/>
            <a:ext cx="3122528" cy="180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2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159561" y="347499"/>
            <a:ext cx="2435369" cy="978635"/>
            <a:chOff x="2293896" y="1870760"/>
            <a:chExt cx="2234280" cy="832908"/>
          </a:xfrm>
        </p:grpSpPr>
        <p:grpSp>
          <p:nvGrpSpPr>
            <p:cNvPr id="18" name="Group 17"/>
            <p:cNvGrpSpPr/>
            <p:nvPr/>
          </p:nvGrpSpPr>
          <p:grpSpPr>
            <a:xfrm>
              <a:off x="2844172" y="1870760"/>
              <a:ext cx="1684004" cy="832908"/>
              <a:chOff x="3059667" y="3781122"/>
              <a:chExt cx="1354580" cy="617933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059667" y="3935661"/>
                <a:ext cx="1354580" cy="463394"/>
                <a:chOff x="1918674" y="4711286"/>
                <a:chExt cx="1354580" cy="463394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18674" y="4711286"/>
                  <a:ext cx="630919" cy="461899"/>
                </a:xfrm>
                <a:prstGeom prst="rect">
                  <a:avLst/>
                </a:prstGeom>
              </p:spPr>
            </p:pic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5400000">
                  <a:off x="2727948" y="4629373"/>
                  <a:ext cx="461900" cy="628713"/>
                </a:xfrm>
                <a:prstGeom prst="rect">
                  <a:avLst/>
                </a:prstGeom>
              </p:spPr>
            </p:pic>
          </p:grpSp>
          <p:grpSp>
            <p:nvGrpSpPr>
              <p:cNvPr id="9" name="Group 8"/>
              <p:cNvGrpSpPr/>
              <p:nvPr/>
            </p:nvGrpSpPr>
            <p:grpSpPr>
              <a:xfrm>
                <a:off x="3115187" y="3781122"/>
                <a:ext cx="1189776" cy="165187"/>
                <a:chOff x="1448235" y="3438454"/>
                <a:chExt cx="1189776" cy="165187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1448235" y="3438454"/>
                  <a:ext cx="349209" cy="1651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WM </a:t>
                  </a:r>
                  <a:endParaRPr lang="en-US" sz="11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2306546" y="3438454"/>
                  <a:ext cx="331465" cy="1651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</a:t>
                  </a:r>
                  <a:r>
                    <a:rPr lang="en-US" sz="1100" b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M </a:t>
                  </a:r>
                  <a:endParaRPr lang="en-US" sz="11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4" name="TextBox 13"/>
            <p:cNvSpPr txBox="1"/>
            <p:nvPr/>
          </p:nvSpPr>
          <p:spPr>
            <a:xfrm>
              <a:off x="2293896" y="2321902"/>
              <a:ext cx="437074" cy="222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BTK</a:t>
              </a:r>
              <a:endParaRPr 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197216" y="85889"/>
            <a:ext cx="287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12980" y="85889"/>
            <a:ext cx="2019552" cy="1570385"/>
            <a:chOff x="5913" y="1988878"/>
            <a:chExt cx="2019552" cy="1570385"/>
          </a:xfrm>
        </p:grpSpPr>
        <p:grpSp>
          <p:nvGrpSpPr>
            <p:cNvPr id="25" name="Group 24"/>
            <p:cNvGrpSpPr/>
            <p:nvPr/>
          </p:nvGrpSpPr>
          <p:grpSpPr>
            <a:xfrm>
              <a:off x="200017" y="2149013"/>
              <a:ext cx="1825448" cy="1410250"/>
              <a:chOff x="86136" y="1984456"/>
              <a:chExt cx="2019300" cy="1476536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86136" y="2098469"/>
                <a:ext cx="2019300" cy="1362523"/>
                <a:chOff x="7696200" y="2665911"/>
                <a:chExt cx="2281499" cy="1572948"/>
              </a:xfrm>
            </p:grpSpPr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2684"/>
                <a:stretch/>
              </p:blipFill>
              <p:spPr>
                <a:xfrm>
                  <a:off x="8175655" y="2675436"/>
                  <a:ext cx="1802044" cy="1563423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81137"/>
                <a:stretch/>
              </p:blipFill>
              <p:spPr>
                <a:xfrm>
                  <a:off x="7696200" y="2665911"/>
                  <a:ext cx="508030" cy="1572948"/>
                </a:xfrm>
                <a:prstGeom prst="rect">
                  <a:avLst/>
                </a:prstGeom>
              </p:spPr>
            </p:pic>
          </p:grpSp>
          <p:sp>
            <p:nvSpPr>
              <p:cNvPr id="24" name="TextBox 23"/>
              <p:cNvSpPr txBox="1"/>
              <p:nvPr/>
            </p:nvSpPr>
            <p:spPr>
              <a:xfrm>
                <a:off x="563100" y="1984456"/>
                <a:ext cx="148191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NF-kappa B signaling </a:t>
                </a:r>
                <a:endParaRPr lang="en-US" sz="1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913" y="1988878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110"/>
          <p:cNvSpPr txBox="1"/>
          <p:nvPr/>
        </p:nvSpPr>
        <p:spPr>
          <a:xfrm>
            <a:off x="-24502" y="1719816"/>
            <a:ext cx="4619433" cy="91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Figure </a:t>
            </a:r>
            <a:r>
              <a:rPr lang="en-US" sz="1000" b="1" kern="120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 </a:t>
            </a:r>
            <a:r>
              <a:rPr lang="en-US" sz="10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 </a:t>
            </a:r>
            <a:r>
              <a:rPr lang="en-US" sz="10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Table shows several significantly altered KEGG pathways between WM lines and GM lines.  </a:t>
            </a:r>
            <a:r>
              <a:rPr lang="en-US" sz="10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</a:t>
            </a:r>
            <a:r>
              <a:rPr lang="en-US" sz="10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 Expression levels in genes involved in NF-kappa B signaling are significantly increased in WM line compared to GM lines.   </a:t>
            </a:r>
            <a:r>
              <a:rPr lang="en-US" sz="10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</a:t>
            </a:r>
            <a:r>
              <a:rPr lang="en-US" sz="10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Levels of BTK (red) (CII green) are higher in cells at WML border than GML border 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6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26451</TotalTime>
  <Words>455</Words>
  <Application>Microsoft Office PowerPoint</Application>
  <PresentationFormat>Widescreen</PresentationFormat>
  <Paragraphs>57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Cleveland Clinic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Chomyk, Anthony</dc:creator>
  <cp:lastModifiedBy>Chomyk, Anthony</cp:lastModifiedBy>
  <cp:revision>190</cp:revision>
  <cp:lastPrinted>2022-02-11T15:10:56Z</cp:lastPrinted>
  <dcterms:created xsi:type="dcterms:W3CDTF">2021-03-02T15:27:54Z</dcterms:created>
  <dcterms:modified xsi:type="dcterms:W3CDTF">2022-04-22T13:41:36Z</dcterms:modified>
</cp:coreProperties>
</file>